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5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23650BB-7627-4146-881F-EFD37907FD95}" v="3" dt="2024-03-12T21:16:56.26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50" d="100"/>
          <a:sy n="150" d="100"/>
        </p:scale>
        <p:origin x="65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71852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606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0683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8246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0668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988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3/13/2024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1169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3/13/2024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4859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3/13/2024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7415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1168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5816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3/13/2024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2803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60" r:id="rId5"/>
    <p:sldLayoutId id="2147483761" r:id="rId6"/>
    <p:sldLayoutId id="2147483762" r:id="rId7"/>
    <p:sldLayoutId id="2147483763" r:id="rId8"/>
    <p:sldLayoutId id="2147483764" r:id="rId9"/>
    <p:sldLayoutId id="2147483765" r:id="rId10"/>
    <p:sldLayoutId id="214748376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Рисунок 2" descr="Реляционные системы управления базами данных становятся проблемой. Что с  этим делать? / Хабр">
            <a:extLst>
              <a:ext uri="{FF2B5EF4-FFF2-40B4-BE49-F238E27FC236}">
                <a16:creationId xmlns:a16="http://schemas.microsoft.com/office/drawing/2014/main" id="{19397A12-F1C8-30F6-9841-64DA0E1915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525" t="4379" r="22581" b="-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ru-RU" sz="4800">
                <a:solidFill>
                  <a:schemeClr val="bg1"/>
                </a:solidFill>
                <a:cs typeface="Calibri Light"/>
              </a:rPr>
              <a:t>Основные понятия Базы Данных</a:t>
            </a:r>
            <a:endParaRPr lang="ru-RU" sz="480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516515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550A9BF-393A-E76D-C200-670B91EB44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ru-RU" sz="3800">
                <a:latin typeface="-apple-system"/>
                <a:ea typeface="-apple-system"/>
                <a:cs typeface="-apple-system"/>
              </a:rPr>
              <a:t>Хранимые процедуры и функции</a:t>
            </a:r>
            <a:endParaRPr lang="ru-RU" sz="3800"/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6357EC4F-235E-4222-A36F-C7878ACE37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F9F1FB0-F9B3-95BB-B38D-43748FF07B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ru-RU" sz="2200">
                <a:latin typeface="-apple-system"/>
                <a:ea typeface="-apple-system"/>
                <a:cs typeface="-apple-system"/>
              </a:rPr>
              <a:t>Блоки кода, которые можно вызывать из </a:t>
            </a:r>
            <a:r>
              <a:rPr lang="af-ZA" sz="2200">
                <a:latin typeface="-apple-system"/>
                <a:ea typeface="-apple-system"/>
                <a:cs typeface="-apple-system"/>
              </a:rPr>
              <a:t>SQL-</a:t>
            </a:r>
            <a:r>
              <a:rPr lang="ru-RU" sz="2200">
                <a:latin typeface="-apple-system"/>
                <a:ea typeface="-apple-system"/>
                <a:cs typeface="-apple-system"/>
              </a:rPr>
              <a:t>запросов. Они упрощают выполнение повторяющихся операций.</a:t>
            </a:r>
            <a:endParaRPr lang="ru-RU" sz="2200">
              <a:cs typeface="Calibri" panose="020F0502020204030204"/>
            </a:endParaRPr>
          </a:p>
        </p:txBody>
      </p:sp>
      <p:pic>
        <p:nvPicPr>
          <p:cNvPr id="5" name="Рисунок 4" descr="Изображение выглядит как текст, снимок экрана, Шрифт, число&#10;&#10;Автоматически созданное описание">
            <a:extLst>
              <a:ext uri="{FF2B5EF4-FFF2-40B4-BE49-F238E27FC236}">
                <a16:creationId xmlns:a16="http://schemas.microsoft.com/office/drawing/2014/main" id="{55C46965-C3AD-9074-4672-5AABD18D1E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1331995"/>
            <a:ext cx="6903720" cy="4194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991464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52BEC0E-22F8-46D0-9632-375DB541B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316C46-61A7-52C5-D164-2E7C5B772B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9184"/>
            <a:ext cx="6894576" cy="1783080"/>
          </a:xfrm>
        </p:spPr>
        <p:txBody>
          <a:bodyPr anchor="b">
            <a:normAutofit/>
          </a:bodyPr>
          <a:lstStyle/>
          <a:p>
            <a:r>
              <a:rPr lang="ru-RU" sz="5400">
                <a:latin typeface="-apple-system"/>
                <a:ea typeface="-apple-system"/>
                <a:cs typeface="-apple-system"/>
              </a:rPr>
              <a:t>Триггеры</a:t>
            </a:r>
            <a:endParaRPr lang="ru-RU" sz="5400"/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952" y="23957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B1B77CE-DDCF-FDC1-9D77-B7E95AFBEA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706624"/>
            <a:ext cx="6894576" cy="348386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ru-RU" sz="2200">
                <a:latin typeface="-apple-system"/>
                <a:ea typeface="-apple-system"/>
                <a:cs typeface="-apple-system"/>
              </a:rPr>
              <a:t>Специальные процедуры, которые выполняются автоматически при определенных событиях (например, при вставке, обновлении или удалении данных)</a:t>
            </a:r>
            <a:endParaRPr lang="ru-RU" sz="2200">
              <a:cs typeface="Calibri" panose="020F0502020204030204"/>
            </a:endParaRPr>
          </a:p>
        </p:txBody>
      </p:sp>
      <p:pic>
        <p:nvPicPr>
          <p:cNvPr id="4" name="Рисунок 3" descr="Изображение выглядит как текст, снимок экрана, дисплей, Шрифт&#10;&#10;Автоматически созданное описание">
            <a:extLst>
              <a:ext uri="{FF2B5EF4-FFF2-40B4-BE49-F238E27FC236}">
                <a16:creationId xmlns:a16="http://schemas.microsoft.com/office/drawing/2014/main" id="{B7CC8192-A81E-62E0-C927-56510119D5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8512" y="3961549"/>
            <a:ext cx="4669393" cy="2702769"/>
          </a:xfrm>
          <a:prstGeom prst="rect">
            <a:avLst/>
          </a:prstGeom>
        </p:spPr>
      </p:pic>
      <p:pic>
        <p:nvPicPr>
          <p:cNvPr id="5" name="Рисунок 4" descr="Изображение выглядит как текст, снимок экрана, Шрифт, число&#10;&#10;Автоматически созданное описание">
            <a:extLst>
              <a:ext uri="{FF2B5EF4-FFF2-40B4-BE49-F238E27FC236}">
                <a16:creationId xmlns:a16="http://schemas.microsoft.com/office/drawing/2014/main" id="{35A6C955-E7F3-19C4-859B-A2E654577B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858" y="3959199"/>
            <a:ext cx="6281927" cy="1647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757108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D3E5C99-CE55-CF9D-826D-A6DED95603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Конец</a:t>
            </a:r>
          </a:p>
        </p:txBody>
      </p:sp>
      <p:pic>
        <p:nvPicPr>
          <p:cNvPr id="4" name="Рисунок 3" descr="Изображение выглядит как Человеческое лицо, человек, Модный аксессуар, одежда&#10;&#10;Автоматически созданное описание">
            <a:extLst>
              <a:ext uri="{FF2B5EF4-FFF2-40B4-BE49-F238E27FC236}">
                <a16:creationId xmlns:a16="http://schemas.microsoft.com/office/drawing/2014/main" id="{9DA7CF63-E73B-59B2-A625-26B75AE0DB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1093" y="643466"/>
            <a:ext cx="6513145" cy="5568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815505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17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Рисунок 12" descr="Изображение выглядит как на открытом воздухе, вода, небо, игрушка&#10;&#10;Автоматически созданное описание">
            <a:extLst>
              <a:ext uri="{FF2B5EF4-FFF2-40B4-BE49-F238E27FC236}">
                <a16:creationId xmlns:a16="http://schemas.microsoft.com/office/drawing/2014/main" id="{DD3A9924-D3D7-B5E5-EF03-1A2C55BD63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39866" b="2588"/>
          <a:stretch/>
        </p:blipFill>
        <p:spPr>
          <a:xfrm>
            <a:off x="399" y="1250"/>
            <a:ext cx="12191191" cy="6855499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DF775AE-5D0A-D19F-E164-8E0274D196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3355" y="290083"/>
            <a:ext cx="5505449" cy="1533021"/>
          </a:xfrm>
        </p:spPr>
        <p:txBody>
          <a:bodyPr vert="horz" lIns="91440" tIns="45720" rIns="91440" bIns="45720" rtlCol="0">
            <a:normAutofit/>
          </a:bodyPr>
          <a:lstStyle/>
          <a:p>
            <a:pPr algn="l"/>
            <a:r>
              <a:rPr lang="en-US" sz="5000">
                <a:solidFill>
                  <a:schemeClr val="bg1"/>
                </a:solidFill>
              </a:rPr>
              <a:t>Что это и где используется?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86B8D3F6-F73F-4DDD-B063-523D6F1D1A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2140" y="2043365"/>
            <a:ext cx="5505449" cy="1655762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l"/>
            <a:r>
              <a:rPr lang="en-US" sz="1400" b="1" err="1">
                <a:solidFill>
                  <a:schemeClr val="bg1"/>
                </a:solidFill>
              </a:rPr>
              <a:t>База</a:t>
            </a:r>
            <a:r>
              <a:rPr lang="en-US" sz="1400" b="1">
                <a:solidFill>
                  <a:schemeClr val="bg1"/>
                </a:solidFill>
              </a:rPr>
              <a:t> </a:t>
            </a:r>
            <a:r>
              <a:rPr lang="en-US" sz="1400" b="1" err="1">
                <a:solidFill>
                  <a:schemeClr val="bg1"/>
                </a:solidFill>
              </a:rPr>
              <a:t>данных</a:t>
            </a:r>
            <a:r>
              <a:rPr lang="en-US" sz="1400" b="1">
                <a:solidFill>
                  <a:schemeClr val="bg1"/>
                </a:solidFill>
              </a:rPr>
              <a:t> (БД)</a:t>
            </a:r>
            <a:r>
              <a:rPr lang="en-US" sz="1400">
                <a:solidFill>
                  <a:schemeClr val="bg1"/>
                </a:solidFill>
              </a:rPr>
              <a:t> — </a:t>
            </a:r>
            <a:r>
              <a:rPr lang="en-US" sz="1400" err="1">
                <a:solidFill>
                  <a:schemeClr val="bg1"/>
                </a:solidFill>
              </a:rPr>
              <a:t>это</a:t>
            </a:r>
            <a:r>
              <a:rPr lang="en-US" sz="1400">
                <a:solidFill>
                  <a:schemeClr val="bg1"/>
                </a:solidFill>
              </a:rPr>
              <a:t> </a:t>
            </a:r>
            <a:r>
              <a:rPr lang="en-US" sz="1400" err="1">
                <a:solidFill>
                  <a:schemeClr val="bg1"/>
                </a:solidFill>
              </a:rPr>
              <a:t>структурированное</a:t>
            </a:r>
            <a:r>
              <a:rPr lang="en-US" sz="1400">
                <a:solidFill>
                  <a:schemeClr val="bg1"/>
                </a:solidFill>
              </a:rPr>
              <a:t> </a:t>
            </a:r>
            <a:r>
              <a:rPr lang="en-US" sz="1400" err="1">
                <a:solidFill>
                  <a:schemeClr val="bg1"/>
                </a:solidFill>
              </a:rPr>
              <a:t>хранилище</a:t>
            </a:r>
            <a:r>
              <a:rPr lang="en-US" sz="1400">
                <a:solidFill>
                  <a:schemeClr val="bg1"/>
                </a:solidFill>
              </a:rPr>
              <a:t> </a:t>
            </a:r>
            <a:r>
              <a:rPr lang="en-US" sz="1400" err="1">
                <a:solidFill>
                  <a:schemeClr val="bg1"/>
                </a:solidFill>
              </a:rPr>
              <a:t>данных</a:t>
            </a:r>
            <a:r>
              <a:rPr lang="en-US" sz="1400">
                <a:solidFill>
                  <a:schemeClr val="bg1"/>
                </a:solidFill>
              </a:rPr>
              <a:t>, </a:t>
            </a:r>
            <a:r>
              <a:rPr lang="en-US" sz="1400" err="1">
                <a:solidFill>
                  <a:schemeClr val="bg1"/>
                </a:solidFill>
              </a:rPr>
              <a:t>которое</a:t>
            </a:r>
            <a:r>
              <a:rPr lang="en-US" sz="1400">
                <a:solidFill>
                  <a:schemeClr val="bg1"/>
                </a:solidFill>
              </a:rPr>
              <a:t> </a:t>
            </a:r>
            <a:r>
              <a:rPr lang="en-US" sz="1400" err="1">
                <a:solidFill>
                  <a:schemeClr val="bg1"/>
                </a:solidFill>
              </a:rPr>
              <a:t>позволяет</a:t>
            </a:r>
            <a:r>
              <a:rPr lang="en-US" sz="1400">
                <a:solidFill>
                  <a:schemeClr val="bg1"/>
                </a:solidFill>
              </a:rPr>
              <a:t> </a:t>
            </a:r>
            <a:r>
              <a:rPr lang="en-US" sz="1400" err="1">
                <a:solidFill>
                  <a:schemeClr val="bg1"/>
                </a:solidFill>
              </a:rPr>
              <a:t>систематически</a:t>
            </a:r>
            <a:r>
              <a:rPr lang="en-US" sz="1400">
                <a:solidFill>
                  <a:schemeClr val="bg1"/>
                </a:solidFill>
              </a:rPr>
              <a:t> </a:t>
            </a:r>
            <a:r>
              <a:rPr lang="en-US" sz="1400" err="1">
                <a:solidFill>
                  <a:schemeClr val="bg1"/>
                </a:solidFill>
              </a:rPr>
              <a:t>организовать</a:t>
            </a:r>
            <a:r>
              <a:rPr lang="en-US" sz="1400">
                <a:solidFill>
                  <a:schemeClr val="bg1"/>
                </a:solidFill>
              </a:rPr>
              <a:t>, </a:t>
            </a:r>
            <a:r>
              <a:rPr lang="en-US" sz="1400" err="1">
                <a:solidFill>
                  <a:schemeClr val="bg1"/>
                </a:solidFill>
              </a:rPr>
              <a:t>хранить</a:t>
            </a:r>
            <a:r>
              <a:rPr lang="en-US" sz="1400">
                <a:solidFill>
                  <a:schemeClr val="bg1"/>
                </a:solidFill>
              </a:rPr>
              <a:t> и </a:t>
            </a:r>
            <a:r>
              <a:rPr lang="en-US" sz="1400" err="1">
                <a:solidFill>
                  <a:schemeClr val="bg1"/>
                </a:solidFill>
              </a:rPr>
              <a:t>управлять</a:t>
            </a:r>
            <a:r>
              <a:rPr lang="en-US" sz="1400">
                <a:solidFill>
                  <a:schemeClr val="bg1"/>
                </a:solidFill>
              </a:rPr>
              <a:t> </a:t>
            </a:r>
            <a:r>
              <a:rPr lang="en-US" sz="1400" err="1">
                <a:solidFill>
                  <a:schemeClr val="bg1"/>
                </a:solidFill>
              </a:rPr>
              <a:t>информацией</a:t>
            </a:r>
            <a:r>
              <a:rPr lang="en-US" sz="1400">
                <a:solidFill>
                  <a:schemeClr val="bg1"/>
                </a:solidFill>
              </a:rPr>
              <a:t>.</a:t>
            </a:r>
            <a:endParaRPr lang="en-US" sz="1400">
              <a:solidFill>
                <a:schemeClr val="bg1"/>
              </a:solidFill>
              <a:cs typeface="Calibri"/>
            </a:endParaRP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400" err="1">
                <a:solidFill>
                  <a:schemeClr val="bg1"/>
                </a:solidFill>
              </a:rPr>
              <a:t>Например</a:t>
            </a:r>
            <a:r>
              <a:rPr lang="en-US" sz="1400">
                <a:solidFill>
                  <a:schemeClr val="bg1"/>
                </a:solidFill>
              </a:rPr>
              <a:t> ИИС </a:t>
            </a:r>
            <a:r>
              <a:rPr lang="en-US" sz="1400" err="1">
                <a:solidFill>
                  <a:schemeClr val="bg1"/>
                </a:solidFill>
              </a:rPr>
              <a:t>также</a:t>
            </a:r>
            <a:r>
              <a:rPr lang="en-US" sz="1400">
                <a:solidFill>
                  <a:schemeClr val="bg1"/>
                </a:solidFill>
              </a:rPr>
              <a:t> </a:t>
            </a:r>
            <a:r>
              <a:rPr lang="en-US" sz="1400" err="1">
                <a:solidFill>
                  <a:schemeClr val="bg1"/>
                </a:solidFill>
              </a:rPr>
              <a:t>использует</a:t>
            </a:r>
            <a:r>
              <a:rPr lang="en-US" sz="1400">
                <a:solidFill>
                  <a:schemeClr val="bg1"/>
                </a:solidFill>
              </a:rPr>
              <a:t> </a:t>
            </a:r>
            <a:r>
              <a:rPr lang="en-US" sz="1400" err="1">
                <a:solidFill>
                  <a:schemeClr val="bg1"/>
                </a:solidFill>
              </a:rPr>
              <a:t>базу</a:t>
            </a:r>
            <a:r>
              <a:rPr lang="en-US" sz="1400">
                <a:solidFill>
                  <a:schemeClr val="bg1"/>
                </a:solidFill>
              </a:rPr>
              <a:t> </a:t>
            </a:r>
            <a:r>
              <a:rPr lang="en-US" sz="1400" err="1">
                <a:solidFill>
                  <a:schemeClr val="bg1"/>
                </a:solidFill>
              </a:rPr>
              <a:t>данных</a:t>
            </a:r>
            <a:r>
              <a:rPr lang="en-US" sz="1400">
                <a:solidFill>
                  <a:schemeClr val="bg1"/>
                </a:solidFill>
              </a:rPr>
              <a:t>. </a:t>
            </a:r>
            <a:r>
              <a:rPr lang="en-US" sz="1400" b="1" err="1">
                <a:solidFill>
                  <a:schemeClr val="bg1"/>
                </a:solidFill>
              </a:rPr>
              <a:t>Основные</a:t>
            </a:r>
            <a:r>
              <a:rPr lang="en-US" sz="1400" b="1">
                <a:solidFill>
                  <a:schemeClr val="bg1"/>
                </a:solidFill>
              </a:rPr>
              <a:t> </a:t>
            </a:r>
            <a:r>
              <a:rPr lang="en-US" sz="1400" b="1" err="1">
                <a:solidFill>
                  <a:schemeClr val="bg1"/>
                </a:solidFill>
              </a:rPr>
              <a:t>компоненты</a:t>
            </a:r>
            <a:r>
              <a:rPr lang="en-US" sz="1400" b="1">
                <a:solidFill>
                  <a:schemeClr val="bg1"/>
                </a:solidFill>
              </a:rPr>
              <a:t> </a:t>
            </a:r>
            <a:r>
              <a:rPr lang="en-US" sz="1400" b="1" err="1">
                <a:solidFill>
                  <a:schemeClr val="bg1"/>
                </a:solidFill>
              </a:rPr>
              <a:t>базы</a:t>
            </a:r>
            <a:r>
              <a:rPr lang="en-US" sz="1400" b="1">
                <a:solidFill>
                  <a:schemeClr val="bg1"/>
                </a:solidFill>
              </a:rPr>
              <a:t> </a:t>
            </a:r>
            <a:r>
              <a:rPr lang="en-US" sz="1400" b="1" err="1">
                <a:solidFill>
                  <a:schemeClr val="bg1"/>
                </a:solidFill>
              </a:rPr>
              <a:t>данных</a:t>
            </a:r>
            <a:r>
              <a:rPr lang="en-US" sz="1400" b="1">
                <a:solidFill>
                  <a:schemeClr val="bg1"/>
                </a:solidFill>
              </a:rPr>
              <a:t> ИИС "БГУИР" </a:t>
            </a:r>
            <a:r>
              <a:rPr lang="en-US" sz="1400" b="1" err="1">
                <a:solidFill>
                  <a:schemeClr val="bg1"/>
                </a:solidFill>
              </a:rPr>
              <a:t>включают</a:t>
            </a:r>
            <a:r>
              <a:rPr lang="en-US" sz="1400" b="1">
                <a:solidFill>
                  <a:schemeClr val="bg1"/>
                </a:solidFill>
              </a:rPr>
              <a:t>:</a:t>
            </a:r>
            <a:endParaRPr lang="en-US" sz="1400" b="1">
              <a:solidFill>
                <a:schemeClr val="bg1"/>
              </a:solidFill>
              <a:cs typeface="Calibri"/>
            </a:endParaRPr>
          </a:p>
          <a:p>
            <a:pPr marL="285750" indent="-228600" algn="l">
              <a:buFont typeface="Arial" panose="020B0604020202020204" pitchFamily="34" charset="0"/>
              <a:buChar char="•"/>
            </a:pPr>
            <a:r>
              <a:rPr lang="en-US" sz="1400" b="1" err="1">
                <a:solidFill>
                  <a:schemeClr val="bg1"/>
                </a:solidFill>
              </a:rPr>
              <a:t>Расписание</a:t>
            </a:r>
            <a:r>
              <a:rPr lang="en-US" sz="1400">
                <a:solidFill>
                  <a:schemeClr val="bg1"/>
                </a:solidFill>
              </a:rPr>
              <a:t>: </a:t>
            </a:r>
            <a:r>
              <a:rPr lang="en-US" sz="1400" err="1">
                <a:solidFill>
                  <a:schemeClr val="bg1"/>
                </a:solidFill>
              </a:rPr>
              <a:t>Автоматизация</a:t>
            </a:r>
            <a:r>
              <a:rPr lang="en-US" sz="1400">
                <a:solidFill>
                  <a:schemeClr val="bg1"/>
                </a:solidFill>
              </a:rPr>
              <a:t> </a:t>
            </a:r>
            <a:r>
              <a:rPr lang="en-US" sz="1400" err="1">
                <a:solidFill>
                  <a:schemeClr val="bg1"/>
                </a:solidFill>
              </a:rPr>
              <a:t>создания</a:t>
            </a:r>
            <a:r>
              <a:rPr lang="en-US" sz="1400">
                <a:solidFill>
                  <a:schemeClr val="bg1"/>
                </a:solidFill>
              </a:rPr>
              <a:t> и </a:t>
            </a:r>
            <a:r>
              <a:rPr lang="en-US" sz="1400" err="1">
                <a:solidFill>
                  <a:schemeClr val="bg1"/>
                </a:solidFill>
              </a:rPr>
              <a:t>управления</a:t>
            </a:r>
            <a:r>
              <a:rPr lang="en-US" sz="1400">
                <a:solidFill>
                  <a:schemeClr val="bg1"/>
                </a:solidFill>
              </a:rPr>
              <a:t> </a:t>
            </a:r>
            <a:r>
              <a:rPr lang="en-US" sz="1400" err="1">
                <a:solidFill>
                  <a:schemeClr val="bg1"/>
                </a:solidFill>
              </a:rPr>
              <a:t>расписанием</a:t>
            </a:r>
            <a:r>
              <a:rPr lang="en-US" sz="1400">
                <a:solidFill>
                  <a:schemeClr val="bg1"/>
                </a:solidFill>
              </a:rPr>
              <a:t> </a:t>
            </a:r>
            <a:r>
              <a:rPr lang="en-US" sz="1400" err="1">
                <a:solidFill>
                  <a:schemeClr val="bg1"/>
                </a:solidFill>
              </a:rPr>
              <a:t>занятий</a:t>
            </a:r>
            <a:r>
              <a:rPr lang="en-US" sz="1400">
                <a:solidFill>
                  <a:schemeClr val="bg1"/>
                </a:solidFill>
              </a:rPr>
              <a:t>.</a:t>
            </a:r>
            <a:endParaRPr lang="en-US" sz="1400">
              <a:solidFill>
                <a:schemeClr val="bg1"/>
              </a:solidFill>
              <a:cs typeface="Calibri"/>
            </a:endParaRPr>
          </a:p>
          <a:p>
            <a:pPr marL="285750" indent="-228600" algn="l">
              <a:buFont typeface="Arial" panose="020B0604020202020204" pitchFamily="34" charset="0"/>
              <a:buChar char="•"/>
            </a:pPr>
            <a:r>
              <a:rPr lang="en-US" sz="1400" b="1" err="1">
                <a:solidFill>
                  <a:schemeClr val="bg1"/>
                </a:solidFill>
              </a:rPr>
              <a:t>Личный</a:t>
            </a:r>
            <a:r>
              <a:rPr lang="en-US" sz="1400" b="1">
                <a:solidFill>
                  <a:schemeClr val="bg1"/>
                </a:solidFill>
              </a:rPr>
              <a:t> </a:t>
            </a:r>
            <a:r>
              <a:rPr lang="en-US" sz="1400" b="1" err="1">
                <a:solidFill>
                  <a:schemeClr val="bg1"/>
                </a:solidFill>
              </a:rPr>
              <a:t>кабинет</a:t>
            </a:r>
            <a:r>
              <a:rPr lang="en-US" sz="1400" b="1">
                <a:solidFill>
                  <a:schemeClr val="bg1"/>
                </a:solidFill>
              </a:rPr>
              <a:t> </a:t>
            </a:r>
            <a:r>
              <a:rPr lang="en-US" sz="1400" b="1" err="1">
                <a:solidFill>
                  <a:schemeClr val="bg1"/>
                </a:solidFill>
              </a:rPr>
              <a:t>студента</a:t>
            </a:r>
            <a:r>
              <a:rPr lang="en-US" sz="1400">
                <a:solidFill>
                  <a:schemeClr val="bg1"/>
                </a:solidFill>
              </a:rPr>
              <a:t>: </a:t>
            </a:r>
            <a:r>
              <a:rPr lang="en-US" sz="1400" err="1">
                <a:solidFill>
                  <a:schemeClr val="bg1"/>
                </a:solidFill>
              </a:rPr>
              <a:t>Управление</a:t>
            </a:r>
            <a:r>
              <a:rPr lang="en-US" sz="1400">
                <a:solidFill>
                  <a:schemeClr val="bg1"/>
                </a:solidFill>
              </a:rPr>
              <a:t> </a:t>
            </a:r>
            <a:r>
              <a:rPr lang="en-US" sz="1400" err="1">
                <a:solidFill>
                  <a:schemeClr val="bg1"/>
                </a:solidFill>
              </a:rPr>
              <a:t>личной</a:t>
            </a:r>
            <a:r>
              <a:rPr lang="en-US" sz="1400">
                <a:solidFill>
                  <a:schemeClr val="bg1"/>
                </a:solidFill>
              </a:rPr>
              <a:t> </a:t>
            </a:r>
            <a:r>
              <a:rPr lang="en-US" sz="1400" err="1">
                <a:solidFill>
                  <a:schemeClr val="bg1"/>
                </a:solidFill>
              </a:rPr>
              <a:t>информацией</a:t>
            </a:r>
            <a:r>
              <a:rPr lang="en-US" sz="1400">
                <a:solidFill>
                  <a:schemeClr val="bg1"/>
                </a:solidFill>
              </a:rPr>
              <a:t>, </a:t>
            </a:r>
            <a:r>
              <a:rPr lang="en-US" sz="1400" err="1">
                <a:solidFill>
                  <a:schemeClr val="bg1"/>
                </a:solidFill>
              </a:rPr>
              <a:t>учебными</a:t>
            </a:r>
            <a:r>
              <a:rPr lang="en-US" sz="1400">
                <a:solidFill>
                  <a:schemeClr val="bg1"/>
                </a:solidFill>
              </a:rPr>
              <a:t> </a:t>
            </a:r>
            <a:r>
              <a:rPr lang="en-US" sz="1400" err="1">
                <a:solidFill>
                  <a:schemeClr val="bg1"/>
                </a:solidFill>
              </a:rPr>
              <a:t>материалами</a:t>
            </a:r>
            <a:r>
              <a:rPr lang="en-US" sz="1400">
                <a:solidFill>
                  <a:schemeClr val="bg1"/>
                </a:solidFill>
              </a:rPr>
              <a:t> и </a:t>
            </a:r>
            <a:r>
              <a:rPr lang="en-US" sz="1400" err="1">
                <a:solidFill>
                  <a:schemeClr val="bg1"/>
                </a:solidFill>
              </a:rPr>
              <a:t>оценками</a:t>
            </a:r>
            <a:r>
              <a:rPr lang="en-US" sz="1400">
                <a:solidFill>
                  <a:schemeClr val="bg1"/>
                </a:solidFill>
              </a:rPr>
              <a:t>.</a:t>
            </a:r>
            <a:endParaRPr lang="en-US" sz="1400">
              <a:solidFill>
                <a:schemeClr val="bg1"/>
              </a:solidFill>
              <a:cs typeface="Calibri"/>
            </a:endParaRPr>
          </a:p>
          <a:p>
            <a:pPr marL="285750" indent="-228600" algn="l">
              <a:buFont typeface="Arial" panose="020B0604020202020204" pitchFamily="34" charset="0"/>
              <a:buChar char="•"/>
            </a:pPr>
            <a:r>
              <a:rPr lang="en-US" sz="1400" b="1" err="1">
                <a:solidFill>
                  <a:schemeClr val="bg1"/>
                </a:solidFill>
              </a:rPr>
              <a:t>Рейтинговая</a:t>
            </a:r>
            <a:r>
              <a:rPr lang="en-US" sz="1400" b="1">
                <a:solidFill>
                  <a:schemeClr val="bg1"/>
                </a:solidFill>
              </a:rPr>
              <a:t> </a:t>
            </a:r>
            <a:r>
              <a:rPr lang="en-US" sz="1400" b="1" err="1">
                <a:solidFill>
                  <a:schemeClr val="bg1"/>
                </a:solidFill>
              </a:rPr>
              <a:t>система</a:t>
            </a:r>
            <a:r>
              <a:rPr lang="en-US" sz="1400">
                <a:solidFill>
                  <a:schemeClr val="bg1"/>
                </a:solidFill>
              </a:rPr>
              <a:t>: </a:t>
            </a:r>
            <a:r>
              <a:rPr lang="en-US" sz="1400" err="1">
                <a:solidFill>
                  <a:schemeClr val="bg1"/>
                </a:solidFill>
              </a:rPr>
              <a:t>Отслеживание</a:t>
            </a:r>
            <a:r>
              <a:rPr lang="en-US" sz="1400">
                <a:solidFill>
                  <a:schemeClr val="bg1"/>
                </a:solidFill>
              </a:rPr>
              <a:t> </a:t>
            </a:r>
            <a:r>
              <a:rPr lang="en-US" sz="1400" err="1">
                <a:solidFill>
                  <a:schemeClr val="bg1"/>
                </a:solidFill>
              </a:rPr>
              <a:t>успеваемости</a:t>
            </a:r>
            <a:r>
              <a:rPr lang="en-US" sz="1400">
                <a:solidFill>
                  <a:schemeClr val="bg1"/>
                </a:solidFill>
              </a:rPr>
              <a:t> и </a:t>
            </a:r>
            <a:r>
              <a:rPr lang="en-US" sz="1400" err="1">
                <a:solidFill>
                  <a:schemeClr val="bg1"/>
                </a:solidFill>
              </a:rPr>
              <a:t>рейтинга</a:t>
            </a:r>
            <a:r>
              <a:rPr lang="en-US" sz="1400">
                <a:solidFill>
                  <a:schemeClr val="bg1"/>
                </a:solidFill>
              </a:rPr>
              <a:t> </a:t>
            </a:r>
            <a:r>
              <a:rPr lang="en-US" sz="1400" err="1">
                <a:solidFill>
                  <a:schemeClr val="bg1"/>
                </a:solidFill>
              </a:rPr>
              <a:t>студентов</a:t>
            </a:r>
            <a:r>
              <a:rPr lang="en-US" sz="1400">
                <a:solidFill>
                  <a:schemeClr val="bg1"/>
                </a:solidFill>
              </a:rPr>
              <a:t>.</a:t>
            </a:r>
            <a:endParaRPr lang="en-US" sz="1400">
              <a:solidFill>
                <a:schemeClr val="bg1"/>
              </a:solidFill>
              <a:cs typeface="Calibri"/>
            </a:endParaRPr>
          </a:p>
          <a:p>
            <a:pPr marL="285750" indent="-228600" algn="l">
              <a:buFont typeface="Arial" panose="020B0604020202020204" pitchFamily="34" charset="0"/>
              <a:buChar char="•"/>
            </a:pPr>
            <a:r>
              <a:rPr lang="en-US" sz="1400" b="1" err="1">
                <a:solidFill>
                  <a:schemeClr val="bg1"/>
                </a:solidFill>
              </a:rPr>
              <a:t>Телефонный</a:t>
            </a:r>
            <a:r>
              <a:rPr lang="en-US" sz="1400" b="1">
                <a:solidFill>
                  <a:schemeClr val="bg1"/>
                </a:solidFill>
              </a:rPr>
              <a:t> </a:t>
            </a:r>
            <a:r>
              <a:rPr lang="en-US" sz="1400" b="1" err="1">
                <a:solidFill>
                  <a:schemeClr val="bg1"/>
                </a:solidFill>
              </a:rPr>
              <a:t>справочник</a:t>
            </a:r>
            <a:r>
              <a:rPr lang="en-US" sz="1400">
                <a:solidFill>
                  <a:schemeClr val="bg1"/>
                </a:solidFill>
              </a:rPr>
              <a:t>: </a:t>
            </a:r>
            <a:r>
              <a:rPr lang="en-US" sz="1400" err="1">
                <a:solidFill>
                  <a:schemeClr val="bg1"/>
                </a:solidFill>
              </a:rPr>
              <a:t>Контактная</a:t>
            </a:r>
            <a:r>
              <a:rPr lang="en-US" sz="1400">
                <a:solidFill>
                  <a:schemeClr val="bg1"/>
                </a:solidFill>
              </a:rPr>
              <a:t> </a:t>
            </a:r>
            <a:r>
              <a:rPr lang="en-US" sz="1400" err="1">
                <a:solidFill>
                  <a:schemeClr val="bg1"/>
                </a:solidFill>
              </a:rPr>
              <a:t>информация</a:t>
            </a:r>
            <a:r>
              <a:rPr lang="en-US" sz="1400">
                <a:solidFill>
                  <a:schemeClr val="bg1"/>
                </a:solidFill>
              </a:rPr>
              <a:t> </a:t>
            </a:r>
            <a:r>
              <a:rPr lang="en-US" sz="1400" err="1">
                <a:solidFill>
                  <a:schemeClr val="bg1"/>
                </a:solidFill>
              </a:rPr>
              <a:t>сотрудников</a:t>
            </a:r>
            <a:r>
              <a:rPr lang="en-US" sz="1400">
                <a:solidFill>
                  <a:schemeClr val="bg1"/>
                </a:solidFill>
              </a:rPr>
              <a:t> </a:t>
            </a:r>
            <a:r>
              <a:rPr lang="en-US" sz="1400" err="1">
                <a:solidFill>
                  <a:schemeClr val="bg1"/>
                </a:solidFill>
              </a:rPr>
              <a:t>университета</a:t>
            </a:r>
            <a:r>
              <a:rPr lang="en-US" sz="1400">
                <a:solidFill>
                  <a:schemeClr val="bg1"/>
                </a:solidFill>
              </a:rPr>
              <a:t>.</a:t>
            </a:r>
            <a:endParaRPr lang="en-US" sz="1400">
              <a:solidFill>
                <a:schemeClr val="bg1"/>
              </a:solidFill>
              <a:cs typeface="Calibri"/>
            </a:endParaRPr>
          </a:p>
          <a:p>
            <a:pPr marL="285750" indent="-228600" algn="l">
              <a:buFont typeface="Arial" panose="020B0604020202020204" pitchFamily="34" charset="0"/>
              <a:buChar char="•"/>
            </a:pPr>
            <a:r>
              <a:rPr lang="en-US" sz="1400" b="1" err="1">
                <a:solidFill>
                  <a:schemeClr val="bg1"/>
                </a:solidFill>
              </a:rPr>
              <a:t>Подразделения</a:t>
            </a:r>
            <a:r>
              <a:rPr lang="en-US" sz="1400" b="1">
                <a:solidFill>
                  <a:schemeClr val="bg1"/>
                </a:solidFill>
              </a:rPr>
              <a:t> БГУИР</a:t>
            </a:r>
            <a:r>
              <a:rPr lang="en-US" sz="1400">
                <a:solidFill>
                  <a:schemeClr val="bg1"/>
                </a:solidFill>
              </a:rPr>
              <a:t>: </a:t>
            </a:r>
            <a:r>
              <a:rPr lang="en-US" sz="1400" err="1">
                <a:solidFill>
                  <a:schemeClr val="bg1"/>
                </a:solidFill>
              </a:rPr>
              <a:t>Информация</a:t>
            </a:r>
            <a:r>
              <a:rPr lang="en-US" sz="1400">
                <a:solidFill>
                  <a:schemeClr val="bg1"/>
                </a:solidFill>
              </a:rPr>
              <a:t> о </a:t>
            </a:r>
            <a:r>
              <a:rPr lang="en-US" sz="1400" err="1">
                <a:solidFill>
                  <a:schemeClr val="bg1"/>
                </a:solidFill>
              </a:rPr>
              <a:t>структурных</a:t>
            </a:r>
            <a:r>
              <a:rPr lang="en-US" sz="1400">
                <a:solidFill>
                  <a:schemeClr val="bg1"/>
                </a:solidFill>
              </a:rPr>
              <a:t> </a:t>
            </a:r>
            <a:r>
              <a:rPr lang="en-US" sz="1400" err="1">
                <a:solidFill>
                  <a:schemeClr val="bg1"/>
                </a:solidFill>
              </a:rPr>
              <a:t>подразделениях</a:t>
            </a:r>
            <a:r>
              <a:rPr lang="en-US" sz="1400">
                <a:solidFill>
                  <a:schemeClr val="bg1"/>
                </a:solidFill>
              </a:rPr>
              <a:t> </a:t>
            </a:r>
            <a:r>
              <a:rPr lang="en-US" sz="1400" err="1">
                <a:solidFill>
                  <a:schemeClr val="bg1"/>
                </a:solidFill>
              </a:rPr>
              <a:t>университета</a:t>
            </a:r>
            <a:r>
              <a:rPr lang="en-US" sz="1400">
                <a:solidFill>
                  <a:schemeClr val="bg1"/>
                </a:solidFill>
              </a:rPr>
              <a:t>.</a:t>
            </a:r>
            <a:endParaRPr lang="en-US" sz="1400">
              <a:solidFill>
                <a:schemeClr val="bg1"/>
              </a:solidFill>
              <a:cs typeface="Calibri"/>
            </a:endParaRP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sz="1400">
              <a:solidFill>
                <a:schemeClr val="bg1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58405166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Рисунок 4" descr="Изображение выглядит как в помещении, строительство, стальной, потолок&#10;&#10;Автоматически созданное описание">
            <a:extLst>
              <a:ext uri="{FF2B5EF4-FFF2-40B4-BE49-F238E27FC236}">
                <a16:creationId xmlns:a16="http://schemas.microsoft.com/office/drawing/2014/main" id="{D911C2CC-DF89-334F-75C8-354EDE5FC47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r="25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66271EE-F7A4-D8FD-99B9-5E38753E50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063240"/>
          </a:xfrm>
        </p:spPr>
        <p:txBody>
          <a:bodyPr>
            <a:normAutofit/>
          </a:bodyPr>
          <a:lstStyle/>
          <a:p>
            <a:r>
              <a:rPr lang="ru-RU" sz="6600">
                <a:solidFill>
                  <a:schemeClr val="bg1"/>
                </a:solidFill>
                <a:latin typeface="-apple-system"/>
                <a:ea typeface="-apple-system"/>
                <a:cs typeface="-apple-system"/>
              </a:rPr>
              <a:t>основные понятия в базе данных</a:t>
            </a:r>
            <a:endParaRPr lang="ru-RU" sz="6600">
              <a:solidFill>
                <a:schemeClr val="bg1"/>
              </a:solidFill>
            </a:endParaRPr>
          </a:p>
        </p:txBody>
      </p:sp>
      <p:sp>
        <p:nvSpPr>
          <p:cNvPr id="9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54655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10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FF952BA-5E08-C64A-4DA6-40F2D2FA2B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8882" y="639193"/>
            <a:ext cx="3571810" cy="3573516"/>
          </a:xfrm>
        </p:spPr>
        <p:txBody>
          <a:bodyPr>
            <a:normAutofit/>
          </a:bodyPr>
          <a:lstStyle/>
          <a:p>
            <a:pPr algn="l"/>
            <a:r>
              <a:rPr lang="ru-RU" sz="6600">
                <a:latin typeface="-apple-system"/>
                <a:ea typeface="-apple-system"/>
                <a:cs typeface="-apple-system"/>
              </a:rPr>
              <a:t>Таблицы</a:t>
            </a:r>
            <a:endParaRPr lang="ru-RU" sz="660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135B862-F2B5-896C-6853-5BD147941C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8882" y="4631161"/>
            <a:ext cx="3571810" cy="1559327"/>
          </a:xfrm>
        </p:spPr>
        <p:txBody>
          <a:bodyPr vert="horz" lIns="91440" tIns="45720" rIns="91440" bIns="45720" rtlCol="0">
            <a:normAutofit/>
          </a:bodyPr>
          <a:lstStyle/>
          <a:p>
            <a:pPr algn="l"/>
            <a:r>
              <a:rPr lang="ru-RU" sz="1300">
                <a:latin typeface="-apple-system"/>
                <a:ea typeface="-apple-system"/>
                <a:cs typeface="-apple-system"/>
              </a:rPr>
              <a:t>Таблицы представляют собой организованные структуры для хранения данных.</a:t>
            </a:r>
          </a:p>
          <a:p>
            <a:pPr algn="l"/>
            <a:r>
              <a:rPr lang="ru-RU" sz="1300">
                <a:latin typeface="-apple-system"/>
                <a:ea typeface="-apple-system"/>
                <a:cs typeface="-apple-system"/>
              </a:rPr>
              <a:t> Они состоят из </a:t>
            </a:r>
            <a:r>
              <a:rPr lang="ru-RU" sz="1300" b="1">
                <a:latin typeface="-apple-system"/>
                <a:ea typeface="-apple-system"/>
                <a:cs typeface="-apple-system"/>
              </a:rPr>
              <a:t>строк</a:t>
            </a:r>
            <a:r>
              <a:rPr lang="ru-RU" sz="1300">
                <a:latin typeface="-apple-system"/>
                <a:ea typeface="-apple-system"/>
                <a:cs typeface="-apple-system"/>
              </a:rPr>
              <a:t> (записей) и </a:t>
            </a:r>
            <a:r>
              <a:rPr lang="ru-RU" sz="1300" b="1">
                <a:latin typeface="-apple-system"/>
                <a:ea typeface="-apple-system"/>
                <a:cs typeface="-apple-system"/>
              </a:rPr>
              <a:t>столбцов</a:t>
            </a:r>
            <a:r>
              <a:rPr lang="ru-RU" sz="1300">
                <a:latin typeface="-apple-system"/>
                <a:ea typeface="-apple-system"/>
                <a:cs typeface="-apple-system"/>
              </a:rPr>
              <a:t> (полей). Каждая строка представляет отдельную запись, а каждый столбец содержит атрибуты или значения.</a:t>
            </a:r>
            <a:endParaRPr lang="ru-RU" sz="1300"/>
          </a:p>
        </p:txBody>
      </p:sp>
      <p:sp>
        <p:nvSpPr>
          <p:cNvPr id="32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Рисунок 5" descr="Microsoft Excel">
            <a:extLst>
              <a:ext uri="{FF2B5EF4-FFF2-40B4-BE49-F238E27FC236}">
                <a16:creationId xmlns:a16="http://schemas.microsoft.com/office/drawing/2014/main" id="{D53DD7BC-F27C-29C8-2B4C-8BD848C751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1467338"/>
            <a:ext cx="7214616" cy="3895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097350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8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70EBD9E-4548-16D0-6A84-DBDF7664A7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8882" y="639193"/>
            <a:ext cx="3571810" cy="3573516"/>
          </a:xfrm>
        </p:spPr>
        <p:txBody>
          <a:bodyPr>
            <a:normAutofit/>
          </a:bodyPr>
          <a:lstStyle/>
          <a:p>
            <a:pPr algn="l"/>
            <a:r>
              <a:rPr lang="ru-RU" sz="6600">
                <a:latin typeface="-apple-system"/>
                <a:ea typeface="-apple-system"/>
                <a:cs typeface="-apple-system"/>
              </a:rPr>
              <a:t>Колонки (поля)</a:t>
            </a:r>
            <a:endParaRPr lang="ru-RU" sz="660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E1155D09-EA39-1BE7-8A7F-5BB28F7C3C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8882" y="4631161"/>
            <a:ext cx="3571810" cy="1559327"/>
          </a:xfrm>
        </p:spPr>
        <p:txBody>
          <a:bodyPr vert="horz" lIns="91440" tIns="45720" rIns="91440" bIns="45720" rtlCol="0">
            <a:normAutofit/>
          </a:bodyPr>
          <a:lstStyle/>
          <a:p>
            <a:pPr algn="l"/>
            <a:r>
              <a:rPr lang="ru-RU" sz="1700">
                <a:latin typeface="-apple-system"/>
                <a:ea typeface="-apple-system"/>
                <a:cs typeface="-apple-system"/>
              </a:rPr>
              <a:t> Колонки в таблицах представляют собой отдельные атрибуты данных. Например, в таблице с информацией о клиентах колонки могут включать имя, адрес, телефон и электронную почту.</a:t>
            </a:r>
            <a:endParaRPr lang="ru-RU" sz="1700"/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Рисунок 3" descr="Изображение выглядит как текст, снимок экрана, Шрифт, линия&#10;&#10;Автоматически созданное описание">
            <a:extLst>
              <a:ext uri="{FF2B5EF4-FFF2-40B4-BE49-F238E27FC236}">
                <a16:creationId xmlns:a16="http://schemas.microsoft.com/office/drawing/2014/main" id="{6B2C50C4-0ACC-2087-4DF9-2BF1660F9E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890168"/>
            <a:ext cx="7214616" cy="5050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240118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8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5A9879B-ABAA-54F5-BCAD-87A94E5874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8882" y="639193"/>
            <a:ext cx="3571810" cy="3573516"/>
          </a:xfrm>
        </p:spPr>
        <p:txBody>
          <a:bodyPr>
            <a:normAutofit/>
          </a:bodyPr>
          <a:lstStyle/>
          <a:p>
            <a:pPr algn="l"/>
            <a:r>
              <a:rPr lang="ru-RU" sz="6600">
                <a:latin typeface="-apple-system"/>
                <a:ea typeface="-apple-system"/>
                <a:cs typeface="-apple-system"/>
              </a:rPr>
              <a:t>Ключи</a:t>
            </a:r>
            <a:endParaRPr lang="ru-RU" sz="660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F94931C6-C8AF-DD82-2EBB-B57CD1789A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8882" y="4631161"/>
            <a:ext cx="3571810" cy="1559327"/>
          </a:xfrm>
        </p:spPr>
        <p:txBody>
          <a:bodyPr vert="horz" lIns="91440" tIns="45720" rIns="91440" bIns="45720" rtlCol="0">
            <a:normAutofit/>
          </a:bodyPr>
          <a:lstStyle/>
          <a:p>
            <a:pPr algn="l">
              <a:buFont typeface=""/>
              <a:buChar char="•"/>
            </a:pPr>
            <a:r>
              <a:rPr lang="ru-RU" sz="1000" b="1">
                <a:latin typeface="-apple-system"/>
                <a:ea typeface="-apple-system"/>
                <a:cs typeface="-apple-system"/>
              </a:rPr>
              <a:t>Первичный ключ (</a:t>
            </a:r>
            <a:r>
              <a:rPr lang="af-ZA" sz="1000" b="1" err="1">
                <a:latin typeface="-apple-system"/>
                <a:ea typeface="-apple-system"/>
                <a:cs typeface="-apple-system"/>
              </a:rPr>
              <a:t>primary</a:t>
            </a:r>
            <a:r>
              <a:rPr lang="af-ZA" sz="1000" b="1">
                <a:latin typeface="-apple-system"/>
                <a:ea typeface="-apple-system"/>
                <a:cs typeface="-apple-system"/>
              </a:rPr>
              <a:t> </a:t>
            </a:r>
            <a:r>
              <a:rPr lang="af-ZA" sz="1000" b="1" err="1">
                <a:latin typeface="-apple-system"/>
                <a:ea typeface="-apple-system"/>
                <a:cs typeface="-apple-system"/>
              </a:rPr>
              <a:t>key</a:t>
            </a:r>
            <a:r>
              <a:rPr lang="af-ZA" sz="1000" b="1">
                <a:latin typeface="-apple-system"/>
                <a:ea typeface="-apple-system"/>
                <a:cs typeface="-apple-system"/>
              </a:rPr>
              <a:t>)</a:t>
            </a:r>
            <a:r>
              <a:rPr lang="af-ZA" sz="1000">
                <a:latin typeface="-apple-system"/>
                <a:ea typeface="-apple-system"/>
                <a:cs typeface="-apple-system"/>
              </a:rPr>
              <a:t>: </a:t>
            </a:r>
            <a:r>
              <a:rPr lang="ru-RU" sz="1000">
                <a:latin typeface="-apple-system"/>
                <a:ea typeface="-apple-system"/>
                <a:cs typeface="-apple-system"/>
              </a:rPr>
              <a:t>Уникальный идентификатор для каждой записи в таблице. Он обеспечивает уникальность данных и позволяет быстро находить конкретные записи.</a:t>
            </a:r>
          </a:p>
          <a:p>
            <a:pPr algn="l">
              <a:buFont typeface=""/>
              <a:buChar char="•"/>
            </a:pPr>
            <a:r>
              <a:rPr lang="ru-RU" sz="1000" b="1">
                <a:latin typeface="-apple-system"/>
                <a:ea typeface="-apple-system"/>
                <a:cs typeface="-apple-system"/>
              </a:rPr>
              <a:t>Внешний ключ (</a:t>
            </a:r>
            <a:r>
              <a:rPr lang="af-ZA" sz="1000" b="1" err="1">
                <a:latin typeface="-apple-system"/>
                <a:ea typeface="-apple-system"/>
                <a:cs typeface="-apple-system"/>
              </a:rPr>
              <a:t>foreign</a:t>
            </a:r>
            <a:r>
              <a:rPr lang="af-ZA" sz="1000" b="1">
                <a:latin typeface="-apple-system"/>
                <a:ea typeface="-apple-system"/>
                <a:cs typeface="-apple-system"/>
              </a:rPr>
              <a:t> </a:t>
            </a:r>
            <a:r>
              <a:rPr lang="af-ZA" sz="1000" b="1" err="1">
                <a:latin typeface="-apple-system"/>
                <a:ea typeface="-apple-system"/>
                <a:cs typeface="-apple-system"/>
              </a:rPr>
              <a:t>key</a:t>
            </a:r>
            <a:r>
              <a:rPr lang="af-ZA" sz="1000" b="1">
                <a:latin typeface="-apple-system"/>
                <a:ea typeface="-apple-system"/>
                <a:cs typeface="-apple-system"/>
              </a:rPr>
              <a:t>)</a:t>
            </a:r>
            <a:r>
              <a:rPr lang="af-ZA" sz="1000">
                <a:latin typeface="-apple-system"/>
                <a:ea typeface="-apple-system"/>
                <a:cs typeface="-apple-system"/>
              </a:rPr>
              <a:t>: </a:t>
            </a:r>
            <a:r>
              <a:rPr lang="ru-RU" sz="1000">
                <a:latin typeface="-apple-system"/>
                <a:ea typeface="-apple-system"/>
                <a:cs typeface="-apple-system"/>
              </a:rPr>
              <a:t>Ссылка на первичный ключ в другой таблице. Он используется для создания связей между таблицами. Например, в таблице заказов внешний ключ может указывать на клиента, сделавшего заказ.</a:t>
            </a:r>
            <a:endParaRPr lang="ru-RU" sz="1000"/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Рисунок 3" descr="Структура реляционных баз данных">
            <a:extLst>
              <a:ext uri="{FF2B5EF4-FFF2-40B4-BE49-F238E27FC236}">
                <a16:creationId xmlns:a16="http://schemas.microsoft.com/office/drawing/2014/main" id="{C4E1B7D6-3E93-02FF-C94A-9D83B2E3B9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1528017"/>
            <a:ext cx="7214616" cy="377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529771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8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3FF9954-E141-2869-4DBD-6E3401E717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8882" y="639193"/>
            <a:ext cx="3571810" cy="3573516"/>
          </a:xfrm>
        </p:spPr>
        <p:txBody>
          <a:bodyPr>
            <a:normAutofit/>
          </a:bodyPr>
          <a:lstStyle/>
          <a:p>
            <a:pPr algn="l"/>
            <a:r>
              <a:rPr lang="ru-RU" sz="6600">
                <a:latin typeface="-apple-system"/>
                <a:ea typeface="-apple-system"/>
                <a:cs typeface="-apple-system"/>
              </a:rPr>
              <a:t>Индексы</a:t>
            </a:r>
            <a:endParaRPr lang="ru-RU" sz="660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2EEC92A1-205C-9941-EFA7-55B3F47979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8882" y="4631161"/>
            <a:ext cx="3571810" cy="1559327"/>
          </a:xfrm>
        </p:spPr>
        <p:txBody>
          <a:bodyPr>
            <a:normAutofit/>
          </a:bodyPr>
          <a:lstStyle/>
          <a:p>
            <a:pPr algn="l"/>
            <a:r>
              <a:rPr lang="ru-RU" sz="1700">
                <a:latin typeface="-apple-system"/>
                <a:ea typeface="-apple-system"/>
                <a:cs typeface="-apple-system"/>
              </a:rPr>
              <a:t>Индексы ускоряют поиск данных в таблицах. Они создаются на одном или нескольких столбцах и позволяют быстро находить нужные записи.</a:t>
            </a:r>
            <a:endParaRPr lang="ru-RU" sz="1700"/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Рисунок 3" descr="Кластерные и «обычные» индексы MySQL (InnoDB) / Хабр">
            <a:extLst>
              <a:ext uri="{FF2B5EF4-FFF2-40B4-BE49-F238E27FC236}">
                <a16:creationId xmlns:a16="http://schemas.microsoft.com/office/drawing/2014/main" id="{5CB7792C-540A-5F5B-3271-0B75BAC5C0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908205"/>
            <a:ext cx="7214616" cy="5014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431043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0D0819B-08F2-D603-534C-1FA15FE4FC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67707" y="381497"/>
            <a:ext cx="3973385" cy="3692028"/>
          </a:xfrm>
          <a:noFill/>
        </p:spPr>
        <p:txBody>
          <a:bodyPr>
            <a:normAutofit/>
          </a:bodyPr>
          <a:lstStyle/>
          <a:p>
            <a:pPr algn="l"/>
            <a:r>
              <a:rPr lang="ru-RU" sz="5200" dirty="0">
                <a:latin typeface="-apple-system"/>
                <a:ea typeface="-apple-system"/>
                <a:cs typeface="-apple-system"/>
              </a:rPr>
              <a:t>Транзакции</a:t>
            </a:r>
            <a:endParaRPr lang="ru-RU" sz="5200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B7265910-042E-BF37-9426-83EE74F472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67708" y="4267284"/>
            <a:ext cx="3973386" cy="1485319"/>
          </a:xfrm>
          <a:noFill/>
        </p:spPr>
        <p:txBody>
          <a:bodyPr>
            <a:noAutofit/>
          </a:bodyPr>
          <a:lstStyle/>
          <a:p>
            <a:pPr algn="l"/>
            <a:r>
              <a:rPr lang="ru-RU" sz="1600" b="0" i="0" dirty="0">
                <a:solidFill>
                  <a:srgbClr val="52515B"/>
                </a:solidFill>
                <a:effectLst/>
                <a:latin typeface="Inter"/>
              </a:rPr>
              <a:t>Транзакция базы данных - это серия из одной или нескольких операций, выполняемых как единая атомарная единица работы. Это означает, что либо все операции в транзакции завершаются успешно, либо ни одна из них не применяется к базе данных. Транзакции используются для обеспечения согласованности и целостности данных</a:t>
            </a:r>
            <a:endParaRPr lang="ru-RU" sz="1600" dirty="0"/>
          </a:p>
        </p:txBody>
      </p:sp>
      <p:pic>
        <p:nvPicPr>
          <p:cNvPr id="4" name="Рисунок 3" descr="Изображение выглядит как графическая вставка, мультфильм, иллюстрация, Мультфильм&#10;&#10;Автоматически созданное описание">
            <a:extLst>
              <a:ext uri="{FF2B5EF4-FFF2-40B4-BE49-F238E27FC236}">
                <a16:creationId xmlns:a16="http://schemas.microsoft.com/office/drawing/2014/main" id="{368BC2FE-D8D8-2E0D-DA66-84858FADA5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88" r="-1" b="-1"/>
          <a:stretch/>
        </p:blipFill>
        <p:spPr>
          <a:xfrm>
            <a:off x="20" y="10"/>
            <a:ext cx="6992881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494798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607B0FB-67A4-5B2C-A850-E3583242E0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90414" y="640080"/>
            <a:ext cx="4758458" cy="3566160"/>
          </a:xfrm>
        </p:spPr>
        <p:txBody>
          <a:bodyPr anchor="b">
            <a:normAutofit/>
          </a:bodyPr>
          <a:lstStyle/>
          <a:p>
            <a:pPr algn="l"/>
            <a:r>
              <a:rPr lang="ru-RU" sz="5600">
                <a:latin typeface="-apple-system"/>
                <a:ea typeface="-apple-system"/>
                <a:cs typeface="-apple-system"/>
              </a:rPr>
              <a:t>Нормализация</a:t>
            </a:r>
            <a:endParaRPr lang="ru-RU" sz="560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B52698B-1968-DCC2-345D-E52E614047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90412" y="4636008"/>
            <a:ext cx="4758459" cy="1572768"/>
          </a:xfrm>
        </p:spPr>
        <p:txBody>
          <a:bodyPr>
            <a:normAutofit/>
          </a:bodyPr>
          <a:lstStyle/>
          <a:p>
            <a:pPr algn="l"/>
            <a:r>
              <a:rPr lang="ru-RU">
                <a:latin typeface="-apple-system"/>
                <a:ea typeface="-apple-system"/>
                <a:cs typeface="-apple-system"/>
              </a:rPr>
              <a:t>Процесс организации данных в таблицах для устранения избыточности и обеспечения эффективности запросов.</a:t>
            </a:r>
            <a:endParaRPr lang="ru-RU"/>
          </a:p>
        </p:txBody>
      </p:sp>
      <p:pic>
        <p:nvPicPr>
          <p:cNvPr id="4" name="Рисунок 3" descr="Грустный уставший работник нормализирует данных в таблице базы данных в серверной">
            <a:extLst>
              <a:ext uri="{FF2B5EF4-FFF2-40B4-BE49-F238E27FC236}">
                <a16:creationId xmlns:a16="http://schemas.microsoft.com/office/drawing/2014/main" id="{7B451373-5028-701C-F66B-1E62924F31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802" r="2133"/>
          <a:stretch/>
        </p:blipFill>
        <p:spPr>
          <a:xfrm>
            <a:off x="20" y="10"/>
            <a:ext cx="6108141" cy="6857990"/>
          </a:xfrm>
          <a:custGeom>
            <a:avLst/>
            <a:gdLst/>
            <a:ahLst/>
            <a:cxnLst/>
            <a:rect l="l" t="t" r="r" b="b"/>
            <a:pathLst>
              <a:path w="6108161" h="6858000">
                <a:moveTo>
                  <a:pt x="0" y="0"/>
                </a:moveTo>
                <a:lnTo>
                  <a:pt x="2058355" y="0"/>
                </a:lnTo>
                <a:lnTo>
                  <a:pt x="3299791" y="0"/>
                </a:lnTo>
                <a:lnTo>
                  <a:pt x="6076880" y="0"/>
                </a:lnTo>
                <a:lnTo>
                  <a:pt x="6078171" y="10931"/>
                </a:lnTo>
                <a:cubicBezTo>
                  <a:pt x="6093300" y="94836"/>
                  <a:pt x="6090630" y="179884"/>
                  <a:pt x="6094698" y="264297"/>
                </a:cubicBezTo>
                <a:cubicBezTo>
                  <a:pt x="6099656" y="367652"/>
                  <a:pt x="6093427" y="471135"/>
                  <a:pt x="6091266" y="574617"/>
                </a:cubicBezTo>
                <a:cubicBezTo>
                  <a:pt x="6089359" y="662717"/>
                  <a:pt x="6080587" y="750690"/>
                  <a:pt x="6083384" y="838916"/>
                </a:cubicBezTo>
                <a:cubicBezTo>
                  <a:pt x="6083384" y="841968"/>
                  <a:pt x="6083384" y="845019"/>
                  <a:pt x="6083384" y="848070"/>
                </a:cubicBezTo>
                <a:cubicBezTo>
                  <a:pt x="6075375" y="945068"/>
                  <a:pt x="6075375" y="1042576"/>
                  <a:pt x="6083384" y="1139574"/>
                </a:cubicBezTo>
                <a:cubicBezTo>
                  <a:pt x="6085964" y="1179950"/>
                  <a:pt x="6085240" y="1220466"/>
                  <a:pt x="6081223" y="1260728"/>
                </a:cubicBezTo>
                <a:cubicBezTo>
                  <a:pt x="6077409" y="1311960"/>
                  <a:pt x="6065204" y="1364083"/>
                  <a:pt x="6073976" y="1414934"/>
                </a:cubicBezTo>
                <a:cubicBezTo>
                  <a:pt x="6079722" y="1456784"/>
                  <a:pt x="6082913" y="1498940"/>
                  <a:pt x="6083511" y="1541172"/>
                </a:cubicBezTo>
                <a:cubicBezTo>
                  <a:pt x="6087833" y="1635755"/>
                  <a:pt x="6083638" y="1730847"/>
                  <a:pt x="6082112" y="1825685"/>
                </a:cubicBezTo>
                <a:cubicBezTo>
                  <a:pt x="6080205" y="1936286"/>
                  <a:pt x="6083002" y="2046634"/>
                  <a:pt x="6074103" y="2157235"/>
                </a:cubicBezTo>
                <a:cubicBezTo>
                  <a:pt x="6069145" y="2246581"/>
                  <a:pt x="6069145" y="2336130"/>
                  <a:pt x="6074103" y="2425476"/>
                </a:cubicBezTo>
                <a:cubicBezTo>
                  <a:pt x="6076519" y="2507473"/>
                  <a:pt x="6088850" y="2588454"/>
                  <a:pt x="6086816" y="2671214"/>
                </a:cubicBezTo>
                <a:cubicBezTo>
                  <a:pt x="6084401" y="2767832"/>
                  <a:pt x="6072959" y="2863940"/>
                  <a:pt x="6076519" y="2960685"/>
                </a:cubicBezTo>
                <a:cubicBezTo>
                  <a:pt x="6078171" y="3006832"/>
                  <a:pt x="6078299" y="3052980"/>
                  <a:pt x="6079316" y="3099127"/>
                </a:cubicBezTo>
                <a:cubicBezTo>
                  <a:pt x="6080333" y="3154682"/>
                  <a:pt x="6090376" y="3210110"/>
                  <a:pt x="6084782" y="3265665"/>
                </a:cubicBezTo>
                <a:cubicBezTo>
                  <a:pt x="6075502" y="3358087"/>
                  <a:pt x="6051475" y="3448857"/>
                  <a:pt x="6066476" y="3543567"/>
                </a:cubicBezTo>
                <a:cubicBezTo>
                  <a:pt x="6074739" y="3595690"/>
                  <a:pt x="6084146" y="3647940"/>
                  <a:pt x="6088850" y="3700571"/>
                </a:cubicBezTo>
                <a:cubicBezTo>
                  <a:pt x="6093045" y="3747608"/>
                  <a:pt x="6103724" y="3795408"/>
                  <a:pt x="6095588" y="3842191"/>
                </a:cubicBezTo>
                <a:cubicBezTo>
                  <a:pt x="6088723" y="3882237"/>
                  <a:pt x="6092410" y="3922282"/>
                  <a:pt x="6087070" y="3962327"/>
                </a:cubicBezTo>
                <a:cubicBezTo>
                  <a:pt x="6080078" y="4014831"/>
                  <a:pt x="6076265" y="4068352"/>
                  <a:pt x="6071052" y="4121111"/>
                </a:cubicBezTo>
                <a:cubicBezTo>
                  <a:pt x="6066221" y="4169038"/>
                  <a:pt x="6062662" y="4216838"/>
                  <a:pt x="6075375" y="4261841"/>
                </a:cubicBezTo>
                <a:cubicBezTo>
                  <a:pt x="6106394" y="4375112"/>
                  <a:pt x="6089359" y="4487748"/>
                  <a:pt x="6077663" y="4600257"/>
                </a:cubicBezTo>
                <a:cubicBezTo>
                  <a:pt x="6071942" y="4655049"/>
                  <a:pt x="6063552" y="4712765"/>
                  <a:pt x="6076265" y="4762853"/>
                </a:cubicBezTo>
                <a:cubicBezTo>
                  <a:pt x="6099783" y="4851716"/>
                  <a:pt x="6081350" y="4936764"/>
                  <a:pt x="6071179" y="5021432"/>
                </a:cubicBezTo>
                <a:cubicBezTo>
                  <a:pt x="6061009" y="5106099"/>
                  <a:pt x="6058594" y="5189495"/>
                  <a:pt x="6076392" y="5272637"/>
                </a:cubicBezTo>
                <a:cubicBezTo>
                  <a:pt x="6088850" y="5331116"/>
                  <a:pt x="6088850" y="5390612"/>
                  <a:pt x="6090376" y="5449600"/>
                </a:cubicBezTo>
                <a:cubicBezTo>
                  <a:pt x="6091266" y="5486339"/>
                  <a:pt x="6077663" y="5523842"/>
                  <a:pt x="6068637" y="5560582"/>
                </a:cubicBezTo>
                <a:cubicBezTo>
                  <a:pt x="6052364" y="5626943"/>
                  <a:pt x="6046517" y="5694321"/>
                  <a:pt x="6068637" y="5759029"/>
                </a:cubicBezTo>
                <a:cubicBezTo>
                  <a:pt x="6099148" y="5848655"/>
                  <a:pt x="6116691" y="5938407"/>
                  <a:pt x="6103978" y="6033117"/>
                </a:cubicBezTo>
                <a:cubicBezTo>
                  <a:pt x="6096732" y="6091724"/>
                  <a:pt x="6094952" y="6151347"/>
                  <a:pt x="6084019" y="6209190"/>
                </a:cubicBezTo>
                <a:cubicBezTo>
                  <a:pt x="6065713" y="6304790"/>
                  <a:pt x="6072196" y="6399882"/>
                  <a:pt x="6086816" y="6494211"/>
                </a:cubicBezTo>
                <a:cubicBezTo>
                  <a:pt x="6096897" y="6573081"/>
                  <a:pt x="6097965" y="6652829"/>
                  <a:pt x="6089994" y="6731941"/>
                </a:cubicBezTo>
                <a:lnTo>
                  <a:pt x="6081268" y="6858000"/>
                </a:lnTo>
                <a:lnTo>
                  <a:pt x="3299791" y="6858000"/>
                </a:lnTo>
                <a:lnTo>
                  <a:pt x="205835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sketchy line">
            <a:extLst>
              <a:ext uri="{FF2B5EF4-FFF2-40B4-BE49-F238E27FC236}">
                <a16:creationId xmlns:a16="http://schemas.microsoft.com/office/drawing/2014/main" id="{82580482-BA80-420A-8A05-C58E97F26B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01142" y="4409267"/>
            <a:ext cx="4242816" cy="18288"/>
          </a:xfrm>
          <a:custGeom>
            <a:avLst/>
            <a:gdLst>
              <a:gd name="connsiteX0" fmla="*/ 0 w 4242816"/>
              <a:gd name="connsiteY0" fmla="*/ 0 h 18288"/>
              <a:gd name="connsiteX1" fmla="*/ 690973 w 4242816"/>
              <a:gd name="connsiteY1" fmla="*/ 0 h 18288"/>
              <a:gd name="connsiteX2" fmla="*/ 1212233 w 4242816"/>
              <a:gd name="connsiteY2" fmla="*/ 0 h 18288"/>
              <a:gd name="connsiteX3" fmla="*/ 1860778 w 4242816"/>
              <a:gd name="connsiteY3" fmla="*/ 0 h 18288"/>
              <a:gd name="connsiteX4" fmla="*/ 2424466 w 4242816"/>
              <a:gd name="connsiteY4" fmla="*/ 0 h 18288"/>
              <a:gd name="connsiteX5" fmla="*/ 3115439 w 4242816"/>
              <a:gd name="connsiteY5" fmla="*/ 0 h 18288"/>
              <a:gd name="connsiteX6" fmla="*/ 3636699 w 4242816"/>
              <a:gd name="connsiteY6" fmla="*/ 0 h 18288"/>
              <a:gd name="connsiteX7" fmla="*/ 4242816 w 4242816"/>
              <a:gd name="connsiteY7" fmla="*/ 0 h 18288"/>
              <a:gd name="connsiteX8" fmla="*/ 4242816 w 4242816"/>
              <a:gd name="connsiteY8" fmla="*/ 18288 h 18288"/>
              <a:gd name="connsiteX9" fmla="*/ 3636699 w 4242816"/>
              <a:gd name="connsiteY9" fmla="*/ 18288 h 18288"/>
              <a:gd name="connsiteX10" fmla="*/ 3030583 w 4242816"/>
              <a:gd name="connsiteY10" fmla="*/ 18288 h 18288"/>
              <a:gd name="connsiteX11" fmla="*/ 2466894 w 4242816"/>
              <a:gd name="connsiteY11" fmla="*/ 18288 h 18288"/>
              <a:gd name="connsiteX12" fmla="*/ 1988062 w 4242816"/>
              <a:gd name="connsiteY12" fmla="*/ 18288 h 18288"/>
              <a:gd name="connsiteX13" fmla="*/ 1466802 w 4242816"/>
              <a:gd name="connsiteY13" fmla="*/ 18288 h 18288"/>
              <a:gd name="connsiteX14" fmla="*/ 860686 w 4242816"/>
              <a:gd name="connsiteY14" fmla="*/ 18288 h 18288"/>
              <a:gd name="connsiteX15" fmla="*/ 0 w 4242816"/>
              <a:gd name="connsiteY15" fmla="*/ 18288 h 18288"/>
              <a:gd name="connsiteX16" fmla="*/ 0 w 4242816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2816" h="18288" fill="none" extrusionOk="0">
                <a:moveTo>
                  <a:pt x="0" y="0"/>
                </a:moveTo>
                <a:cubicBezTo>
                  <a:pt x="249934" y="1471"/>
                  <a:pt x="379877" y="-29444"/>
                  <a:pt x="690973" y="0"/>
                </a:cubicBezTo>
                <a:cubicBezTo>
                  <a:pt x="1002069" y="29444"/>
                  <a:pt x="1021583" y="17501"/>
                  <a:pt x="1212233" y="0"/>
                </a:cubicBezTo>
                <a:cubicBezTo>
                  <a:pt x="1402883" y="-17501"/>
                  <a:pt x="1678760" y="5386"/>
                  <a:pt x="1860778" y="0"/>
                </a:cubicBezTo>
                <a:cubicBezTo>
                  <a:pt x="2042796" y="-5386"/>
                  <a:pt x="2245608" y="-22401"/>
                  <a:pt x="2424466" y="0"/>
                </a:cubicBezTo>
                <a:cubicBezTo>
                  <a:pt x="2603324" y="22401"/>
                  <a:pt x="2890020" y="33806"/>
                  <a:pt x="3115439" y="0"/>
                </a:cubicBezTo>
                <a:cubicBezTo>
                  <a:pt x="3340858" y="-33806"/>
                  <a:pt x="3428300" y="18628"/>
                  <a:pt x="3636699" y="0"/>
                </a:cubicBezTo>
                <a:cubicBezTo>
                  <a:pt x="3845098" y="-18628"/>
                  <a:pt x="4108824" y="5541"/>
                  <a:pt x="4242816" y="0"/>
                </a:cubicBezTo>
                <a:cubicBezTo>
                  <a:pt x="4242066" y="4160"/>
                  <a:pt x="4243125" y="10356"/>
                  <a:pt x="4242816" y="18288"/>
                </a:cubicBezTo>
                <a:cubicBezTo>
                  <a:pt x="4113424" y="32735"/>
                  <a:pt x="3768327" y="47567"/>
                  <a:pt x="3636699" y="18288"/>
                </a:cubicBezTo>
                <a:cubicBezTo>
                  <a:pt x="3505071" y="-10991"/>
                  <a:pt x="3294208" y="-4990"/>
                  <a:pt x="3030583" y="18288"/>
                </a:cubicBezTo>
                <a:cubicBezTo>
                  <a:pt x="2766958" y="41566"/>
                  <a:pt x="2649277" y="20974"/>
                  <a:pt x="2466894" y="18288"/>
                </a:cubicBezTo>
                <a:cubicBezTo>
                  <a:pt x="2284511" y="15602"/>
                  <a:pt x="2151277" y="1154"/>
                  <a:pt x="1988062" y="18288"/>
                </a:cubicBezTo>
                <a:cubicBezTo>
                  <a:pt x="1824847" y="35422"/>
                  <a:pt x="1691359" y="9265"/>
                  <a:pt x="1466802" y="18288"/>
                </a:cubicBezTo>
                <a:cubicBezTo>
                  <a:pt x="1242245" y="27311"/>
                  <a:pt x="1006161" y="36605"/>
                  <a:pt x="860686" y="18288"/>
                </a:cubicBezTo>
                <a:cubicBezTo>
                  <a:pt x="715211" y="-29"/>
                  <a:pt x="242774" y="46538"/>
                  <a:pt x="0" y="18288"/>
                </a:cubicBezTo>
                <a:cubicBezTo>
                  <a:pt x="-146" y="11482"/>
                  <a:pt x="-422" y="5192"/>
                  <a:pt x="0" y="0"/>
                </a:cubicBezTo>
                <a:close/>
              </a:path>
              <a:path w="4242816" h="18288" stroke="0" extrusionOk="0">
                <a:moveTo>
                  <a:pt x="0" y="0"/>
                </a:moveTo>
                <a:cubicBezTo>
                  <a:pt x="259751" y="-14018"/>
                  <a:pt x="356632" y="-15007"/>
                  <a:pt x="521260" y="0"/>
                </a:cubicBezTo>
                <a:cubicBezTo>
                  <a:pt x="685888" y="15007"/>
                  <a:pt x="885786" y="5167"/>
                  <a:pt x="1212233" y="0"/>
                </a:cubicBezTo>
                <a:cubicBezTo>
                  <a:pt x="1538680" y="-5167"/>
                  <a:pt x="1458849" y="7951"/>
                  <a:pt x="1691065" y="0"/>
                </a:cubicBezTo>
                <a:cubicBezTo>
                  <a:pt x="1923281" y="-7951"/>
                  <a:pt x="1985780" y="-16303"/>
                  <a:pt x="2169897" y="0"/>
                </a:cubicBezTo>
                <a:cubicBezTo>
                  <a:pt x="2354014" y="16303"/>
                  <a:pt x="2633054" y="-2739"/>
                  <a:pt x="2776014" y="0"/>
                </a:cubicBezTo>
                <a:cubicBezTo>
                  <a:pt x="2918974" y="2739"/>
                  <a:pt x="3112688" y="-15682"/>
                  <a:pt x="3339702" y="0"/>
                </a:cubicBezTo>
                <a:cubicBezTo>
                  <a:pt x="3566716" y="15682"/>
                  <a:pt x="4015278" y="-28467"/>
                  <a:pt x="4242816" y="0"/>
                </a:cubicBezTo>
                <a:cubicBezTo>
                  <a:pt x="4243501" y="7633"/>
                  <a:pt x="4242294" y="10002"/>
                  <a:pt x="4242816" y="18288"/>
                </a:cubicBezTo>
                <a:cubicBezTo>
                  <a:pt x="3924964" y="16283"/>
                  <a:pt x="3746362" y="-1805"/>
                  <a:pt x="3551843" y="18288"/>
                </a:cubicBezTo>
                <a:cubicBezTo>
                  <a:pt x="3357324" y="38381"/>
                  <a:pt x="3126422" y="47156"/>
                  <a:pt x="2860870" y="18288"/>
                </a:cubicBezTo>
                <a:cubicBezTo>
                  <a:pt x="2595318" y="-10580"/>
                  <a:pt x="2572437" y="11441"/>
                  <a:pt x="2297182" y="18288"/>
                </a:cubicBezTo>
                <a:cubicBezTo>
                  <a:pt x="2021927" y="25135"/>
                  <a:pt x="1916908" y="33601"/>
                  <a:pt x="1733493" y="18288"/>
                </a:cubicBezTo>
                <a:cubicBezTo>
                  <a:pt x="1550078" y="2975"/>
                  <a:pt x="1412440" y="27896"/>
                  <a:pt x="1212233" y="18288"/>
                </a:cubicBezTo>
                <a:cubicBezTo>
                  <a:pt x="1012026" y="8680"/>
                  <a:pt x="914386" y="13859"/>
                  <a:pt x="648545" y="18288"/>
                </a:cubicBezTo>
                <a:cubicBezTo>
                  <a:pt x="382704" y="22717"/>
                  <a:pt x="233522" y="39342"/>
                  <a:pt x="0" y="18288"/>
                </a:cubicBezTo>
                <a:cubicBezTo>
                  <a:pt x="-772" y="13661"/>
                  <a:pt x="-839" y="849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262448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364</Words>
  <Application>Microsoft Office PowerPoint</Application>
  <PresentationFormat>Широкоэкранный</PresentationFormat>
  <Paragraphs>29</Paragraphs>
  <Slides>12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8" baseType="lpstr">
      <vt:lpstr>-apple-system</vt:lpstr>
      <vt:lpstr>Arial</vt:lpstr>
      <vt:lpstr>Calibri</vt:lpstr>
      <vt:lpstr>Calibri Light</vt:lpstr>
      <vt:lpstr>Inter</vt:lpstr>
      <vt:lpstr>Office Theme</vt:lpstr>
      <vt:lpstr>Основные понятия Базы Данных</vt:lpstr>
      <vt:lpstr>Что это и где используется?</vt:lpstr>
      <vt:lpstr>основные понятия в базе данных</vt:lpstr>
      <vt:lpstr>Таблицы</vt:lpstr>
      <vt:lpstr>Колонки (поля)</vt:lpstr>
      <vt:lpstr>Ключи</vt:lpstr>
      <vt:lpstr>Индексы</vt:lpstr>
      <vt:lpstr>Транзакции</vt:lpstr>
      <vt:lpstr>Нормализация</vt:lpstr>
      <vt:lpstr>Хранимые процедуры и функции</vt:lpstr>
      <vt:lpstr>Триггеры</vt:lpstr>
      <vt:lpstr>Конец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/>
  <cp:lastModifiedBy>Daniel Nikolaichuk</cp:lastModifiedBy>
  <cp:revision>9</cp:revision>
  <dcterms:created xsi:type="dcterms:W3CDTF">2024-02-29T09:12:00Z</dcterms:created>
  <dcterms:modified xsi:type="dcterms:W3CDTF">2024-03-13T18:35:27Z</dcterms:modified>
</cp:coreProperties>
</file>